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8"/>
  </p:notesMasterIdLst>
  <p:handoutMasterIdLst>
    <p:handoutMasterId r:id="rId29"/>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13" r:id="rId18"/>
    <p:sldId id="10606" r:id="rId19"/>
    <p:sldId id="10609" r:id="rId20"/>
    <p:sldId id="10612" r:id="rId21"/>
    <p:sldId id="10610" r:id="rId22"/>
    <p:sldId id="10607" r:id="rId23"/>
    <p:sldId id="10603" r:id="rId24"/>
    <p:sldId id="10611" r:id="rId25"/>
    <p:sldId id="928" r:id="rId26"/>
    <p:sldId id="415" r:id="rId27"/>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57" autoAdjust="0"/>
    <p:restoredTop sz="96190" autoAdjust="0"/>
  </p:normalViewPr>
  <p:slideViewPr>
    <p:cSldViewPr snapToGrid="0">
      <p:cViewPr varScale="1">
        <p:scale>
          <a:sx n="149" d="100"/>
          <a:sy n="149" d="100"/>
        </p:scale>
        <p:origin x="176" y="416"/>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14.04.21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19</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22</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23</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vadisPF/trivadis-technology-radar/blob/master/deployment/README.md"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macdown.uranusjr.com/" TargetMode="External"/><Relationship Id="rId2" Type="http://schemas.openxmlformats.org/officeDocument/2006/relationships/hyperlink" Target="https://typora.io/" TargetMode="Externa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hyperlink" Target="https://wereturtle.github.io/ghostwri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3.122.200.138:28540/techradar/"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npmjs.com/package/yaml-front-matter" TargetMode="External"/><Relationship Id="rId2" Type="http://schemas.openxmlformats.org/officeDocument/2006/relationships/hyperlink" Target="https://www.npmjs.com/package/mwks-jsonlint" TargetMode="External"/><Relationship Id="rId1" Type="http://schemas.openxmlformats.org/officeDocument/2006/relationships/slideLayout" Target="../slideLayouts/slideLayout13.xml"/><Relationship Id="rId4" Type="http://schemas.openxmlformats.org/officeDocument/2006/relationships/hyperlink" Target="https://www.npmjs.com/package/frontmatter-validator" TargetMode="External"/></Relationships>
</file>

<file path=ppt/slides/_rels/slide22.xml.rels><?xml version="1.0" encoding="UTF-8" standalone="yes"?>
<Relationships xmlns="http://schemas.openxmlformats.org/package/2006/relationships"><Relationship Id="rId13" Type="http://schemas.openxmlformats.org/officeDocument/2006/relationships/image" Target="../media/image61.png"/><Relationship Id="rId18" Type="http://schemas.microsoft.com/office/2007/relationships/hdphoto" Target="../media/hdphoto1.wdp"/><Relationship Id="rId26" Type="http://schemas.openxmlformats.org/officeDocument/2006/relationships/image" Target="../media/image73.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7.jpeg"/><Relationship Id="rId29"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5281940"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Can be installed locally using docker-compose: </a:t>
            </a:r>
            <a:r>
              <a:rPr lang="en-US" dirty="0">
                <a:hlinkClick r:id="rId3"/>
              </a:rPr>
              <a:t>https://github.com/TrivadisPF/trivadis-technology-radar/blob/master/deployment/README.md</a:t>
            </a:r>
            <a:endParaRPr lang="en-US" dirty="0"/>
          </a:p>
          <a:p>
            <a:r>
              <a:rPr lang="en-US" dirty="0"/>
              <a:t>Deployed on AWS </a:t>
            </a:r>
            <a:r>
              <a:rPr lang="en-US" dirty="0" err="1"/>
              <a:t>Lightsail</a:t>
            </a:r>
            <a:endParaRPr lang="en-US" dirty="0"/>
          </a:p>
          <a:p>
            <a:endParaRPr lang="en-US" dirty="0"/>
          </a:p>
          <a:p>
            <a:r>
              <a:rPr lang="en-US" dirty="0"/>
              <a:t>To work on the Technology Radar, clone the develop branch of the Git project using GitHub Desktop or the command line: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4"/>
          <a:stretch>
            <a:fillRect/>
          </a:stretch>
        </p:blipFill>
        <p:spPr>
          <a:xfrm>
            <a:off x="5717533" y="945174"/>
            <a:ext cx="3160461" cy="2230326"/>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209213"/>
            <a:ext cx="8324077" cy="338554"/>
          </a:xfrm>
          <a:prstGeom prst="rect">
            <a:avLst/>
          </a:prstGeom>
          <a:solidFill>
            <a:schemeClr val="bg2"/>
          </a:solidFill>
        </p:spPr>
        <p:txBody>
          <a:bodyPr wrap="square">
            <a:spAutoFit/>
          </a:bodyPr>
          <a:lstStyle/>
          <a:p>
            <a:r>
              <a:rPr lang="en-GB" sz="1600" dirty="0">
                <a:latin typeface="Courier New" panose="02070309020205020404" pitchFamily="49" charset="0"/>
                <a:cs typeface="Courier New" panose="02070309020205020404" pitchFamily="49" charset="0"/>
              </a:rPr>
              <a:t>git clone –-branch develop </a:t>
            </a:r>
            <a:r>
              <a:rPr lang="en-GB" sz="1600" dirty="0" err="1">
                <a:latin typeface="Courier New" panose="02070309020205020404" pitchFamily="49" charset="0"/>
                <a:cs typeface="Courier New" panose="02070309020205020404" pitchFamily="49" charset="0"/>
              </a:rPr>
              <a:t>TrivadisPF</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trivadis</a:t>
            </a:r>
            <a:r>
              <a:rPr lang="en-GB" sz="1600" dirty="0">
                <a:latin typeface="Courier New" panose="02070309020205020404" pitchFamily="49" charset="0"/>
                <a:cs typeface="Courier New" panose="02070309020205020404" pitchFamily="49" charset="0"/>
              </a:rPr>
              <a:t>-technology-radar</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a:xfrm>
            <a:off x="266007" y="839585"/>
            <a:ext cx="3904342" cy="3832167"/>
          </a:xfrm>
        </p:spPr>
        <p:txBody>
          <a:bodyPr>
            <a:normAutofit/>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a:t>
            </a:r>
            <a:br>
              <a:rPr lang="en-GB" dirty="0"/>
            </a:br>
            <a:r>
              <a:rPr lang="en-GB" dirty="0"/>
              <a:t>the attributes of the item are listed</a:t>
            </a:r>
          </a:p>
          <a:p>
            <a:pPr lvl="1"/>
            <a:r>
              <a:rPr lang="en-GB" dirty="0"/>
              <a:t>Attributes </a:t>
            </a:r>
            <a:r>
              <a:rPr lang="en-GB" dirty="0">
                <a:latin typeface="Courier New" panose="02070309020205020404" pitchFamily="49" charset="0"/>
                <a:cs typeface="Courier New" panose="02070309020205020404" pitchFamily="49" charset="0"/>
              </a:rPr>
              <a:t>ring, quadrant </a:t>
            </a:r>
            <a:r>
              <a:rPr lang="en-GB" dirty="0"/>
              <a:t>and</a:t>
            </a:r>
            <a:r>
              <a:rPr lang="en-GB" dirty="0">
                <a:latin typeface="Courier New" panose="02070309020205020404" pitchFamily="49" charset="0"/>
                <a:cs typeface="Courier New" panose="02070309020205020404" pitchFamily="49" charset="0"/>
              </a:rPr>
              <a:t> status</a:t>
            </a:r>
            <a:r>
              <a:rPr lang="en-GB" dirty="0"/>
              <a:t> have to be one of the values shown </a:t>
            </a:r>
            <a:br>
              <a:rPr lang="en-GB" dirty="0"/>
            </a:br>
            <a:r>
              <a:rPr lang="en-GB" dirty="0"/>
              <a:t>on the next page</a:t>
            </a:r>
          </a:p>
          <a:p>
            <a:endParaRPr lang="en-GB" dirty="0"/>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4452434" y="839585"/>
            <a:ext cx="4503633" cy="3042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id:                 react</a:t>
            </a:r>
          </a:p>
          <a:p>
            <a:r>
              <a:rPr lang="en-GB" sz="1200" dirty="0">
                <a:solidFill>
                  <a:schemeClr val="tx1"/>
                </a:solidFill>
                <a:latin typeface="Courier New" panose="02070309020205020404" pitchFamily="49" charset="0"/>
                <a:cs typeface="Courier New" panose="02070309020205020404" pitchFamily="49" charset="0"/>
              </a:rPr>
              <a:t>title: 		"React”</a:t>
            </a:r>
          </a:p>
          <a:p>
            <a:r>
              <a:rPr lang="en-GB" sz="1200" dirty="0">
                <a:solidFill>
                  <a:schemeClr val="tx1"/>
                </a:solidFill>
                <a:latin typeface="Courier New" panose="02070309020205020404" pitchFamily="49" charset="0"/>
                <a:cs typeface="Courier New" panose="02070309020205020404" pitchFamily="49" charset="0"/>
              </a:rPr>
              <a:t>info: 		”a modern web framework” </a:t>
            </a:r>
          </a:p>
          <a:p>
            <a:r>
              <a:rPr lang="en-GB" sz="1200" dirty="0">
                <a:solidFill>
                  <a:schemeClr val="tx1"/>
                </a:solidFill>
                <a:latin typeface="Courier New" panose="02070309020205020404" pitchFamily="49" charset="0"/>
                <a:cs typeface="Courier New" panose="02070309020205020404" pitchFamily="49" charset="0"/>
              </a:rPr>
              <a:t>quadrant: 	languages-and-frameworks</a:t>
            </a:r>
          </a:p>
          <a:p>
            <a:r>
              <a:rPr lang="en-GB" sz="1200" dirty="0">
                <a:solidFill>
                  <a:schemeClr val="tx1"/>
                </a:solidFill>
                <a:latin typeface="Courier New" panose="02070309020205020404" pitchFamily="49" charset="0"/>
                <a:cs typeface="Courier New" panose="02070309020205020404" pitchFamily="49" charset="0"/>
              </a:rPr>
              <a:t>ring: 		adopt </a:t>
            </a:r>
          </a:p>
          <a:p>
            <a:r>
              <a:rPr lang="en-GB" sz="1200" dirty="0" err="1">
                <a:solidFill>
                  <a:schemeClr val="tx1"/>
                </a:solidFill>
                <a:latin typeface="Courier New" panose="02070309020205020404" pitchFamily="49" charset="0"/>
                <a:cs typeface="Courier New" panose="02070309020205020404" pitchFamily="49" charset="0"/>
              </a:rPr>
              <a:t>skillsNeeded</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relatedTo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alternativeTo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supportsTvdBB</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owners:             []</a:t>
            </a:r>
          </a:p>
          <a:p>
            <a:r>
              <a:rPr lang="en-GB" sz="1200" dirty="0">
                <a:solidFill>
                  <a:schemeClr val="tx1"/>
                </a:solidFill>
                <a:latin typeface="Courier New" panose="02070309020205020404" pitchFamily="49" charset="0"/>
                <a:cs typeface="Courier New" panose="02070309020205020404" pitchFamily="49" charset="0"/>
              </a:rPr>
              <a:t>status: 		draft</a:t>
            </a:r>
          </a:p>
          <a:p>
            <a:r>
              <a:rPr lang="en-GB" sz="1200" dirty="0">
                <a:solidFill>
                  <a:schemeClr val="tx1"/>
                </a:solidFill>
                <a:latin typeface="Courier New" panose="02070309020205020404" pitchFamily="49" charset="0"/>
                <a:cs typeface="Courier New" panose="02070309020205020404" pitchFamily="49" charset="0"/>
              </a:rPr>
              <a:t>featured:           true</a:t>
            </a:r>
          </a:p>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C31C-EF03-FE44-904E-422324A28F14}"/>
              </a:ext>
            </a:extLst>
          </p:cNvPr>
          <p:cNvSpPr>
            <a:spLocks noGrp="1"/>
          </p:cNvSpPr>
          <p:nvPr>
            <p:ph type="title"/>
          </p:nvPr>
        </p:nvSpPr>
        <p:spPr/>
        <p:txBody>
          <a:bodyPr/>
          <a:lstStyle/>
          <a:p>
            <a:r>
              <a:rPr lang="en-US" dirty="0"/>
              <a:t>Maintaining the Technology Radar (II)</a:t>
            </a:r>
            <a:endParaRPr lang="en-CH" dirty="0"/>
          </a:p>
        </p:txBody>
      </p:sp>
      <p:sp>
        <p:nvSpPr>
          <p:cNvPr id="3" name="Text Placeholder 2">
            <a:extLst>
              <a:ext uri="{FF2B5EF4-FFF2-40B4-BE49-F238E27FC236}">
                <a16:creationId xmlns:a16="http://schemas.microsoft.com/office/drawing/2014/main" id="{0CFAABA7-A715-E745-BC9D-2ADB16514F3E}"/>
              </a:ext>
            </a:extLst>
          </p:cNvPr>
          <p:cNvSpPr>
            <a:spLocks noGrp="1"/>
          </p:cNvSpPr>
          <p:nvPr>
            <p:ph type="body" sz="quarter" idx="13"/>
          </p:nvPr>
        </p:nvSpPr>
        <p:spPr>
          <a:xfrm>
            <a:off x="266007" y="839585"/>
            <a:ext cx="3519780" cy="3832167"/>
          </a:xfrm>
        </p:spPr>
        <p:txBody>
          <a:bodyPr/>
          <a:lstStyle/>
          <a:p>
            <a:pPr marL="0" indent="0">
              <a:buNone/>
            </a:pPr>
            <a:r>
              <a:rPr lang="en-GB" dirty="0"/>
              <a:t>There are many good editors for maintaining markdown files, such as</a:t>
            </a:r>
          </a:p>
          <a:p>
            <a:r>
              <a:rPr lang="en-GB" sz="1400" dirty="0">
                <a:hlinkClick r:id="rId2"/>
              </a:rPr>
              <a:t>https://typora.io/</a:t>
            </a:r>
            <a:r>
              <a:rPr lang="en-GB" sz="1400" dirty="0"/>
              <a:t> (</a:t>
            </a:r>
            <a:r>
              <a:rPr lang="en-GB" sz="1400" dirty="0" err="1"/>
              <a:t>win,mac,linux</a:t>
            </a:r>
            <a:r>
              <a:rPr lang="en-GB" sz="1400" dirty="0"/>
              <a:t>)</a:t>
            </a:r>
          </a:p>
          <a:p>
            <a:r>
              <a:rPr lang="en-GB" sz="1400" dirty="0">
                <a:hlinkClick r:id="rId3"/>
              </a:rPr>
              <a:t>https://macdown.uranusjr.com/</a:t>
            </a:r>
            <a:r>
              <a:rPr lang="en-GB" sz="1400" dirty="0"/>
              <a:t> (mac)</a:t>
            </a:r>
          </a:p>
          <a:p>
            <a:r>
              <a:rPr lang="en-GB" sz="1400" dirty="0">
                <a:hlinkClick r:id="rId4"/>
              </a:rPr>
              <a:t>https://wereturtle.github.io/ghostwriter/</a:t>
            </a:r>
            <a:r>
              <a:rPr lang="en-GB" sz="1200" dirty="0"/>
              <a:t> (win, mac, </a:t>
            </a:r>
            <a:r>
              <a:rPr lang="en-GB" sz="1200" dirty="0" err="1"/>
              <a:t>linux</a:t>
            </a:r>
            <a:r>
              <a:rPr lang="en-GB" sz="1200" dirty="0"/>
              <a:t>)</a:t>
            </a:r>
          </a:p>
          <a:p>
            <a:endParaRPr lang="en-GB" sz="1200" dirty="0"/>
          </a:p>
          <a:p>
            <a:pPr marL="0" indent="0">
              <a:buNone/>
            </a:pPr>
            <a:endParaRPr lang="en-GB" dirty="0"/>
          </a:p>
          <a:p>
            <a:pPr marL="0" indent="0">
              <a:buNone/>
            </a:pPr>
            <a:endParaRPr lang="en-GB" sz="1400"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6E6B45F-2691-ED4A-881F-3948AFF22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121" y="839585"/>
            <a:ext cx="4808874" cy="3100026"/>
          </a:xfrm>
          <a:prstGeom prst="rect">
            <a:avLst/>
          </a:prstGeom>
          <a:ln>
            <a:solidFill>
              <a:schemeClr val="tx1">
                <a:lumMod val="65000"/>
                <a:lumOff val="35000"/>
              </a:schemeClr>
            </a:solidFill>
          </a:ln>
        </p:spPr>
      </p:pic>
    </p:spTree>
    <p:extLst>
      <p:ext uri="{BB962C8B-B14F-4D97-AF65-F5344CB8AC3E}">
        <p14:creationId xmlns:p14="http://schemas.microsoft.com/office/powerpoint/2010/main" val="34719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fontScale="77500" lnSpcReduction="20000"/>
          </a:bodyPr>
          <a:lstStyle/>
          <a:p>
            <a:pPr marL="0" indent="0">
              <a:buNone/>
            </a:pPr>
            <a:r>
              <a:rPr lang="en-GB" dirty="0"/>
              <a:t>Following front-matter attributes are possible:</a:t>
            </a:r>
          </a:p>
          <a:p>
            <a:r>
              <a:rPr lang="en-GB" b="1" dirty="0"/>
              <a:t>id: </a:t>
            </a:r>
            <a:r>
              <a:rPr lang="en-GB" dirty="0"/>
              <a:t>id of the technology</a:t>
            </a:r>
            <a:endParaRPr lang="en-GB" b="1" dirty="0"/>
          </a:p>
          <a:p>
            <a:r>
              <a:rPr lang="en-GB" b="1" dirty="0"/>
              <a:t>title</a:t>
            </a:r>
            <a:r>
              <a:rPr lang="en-GB" dirty="0"/>
              <a:t>: Name of the Item</a:t>
            </a:r>
          </a:p>
          <a:p>
            <a:r>
              <a:rPr lang="en-GB" b="1" dirty="0"/>
              <a:t>info</a:t>
            </a:r>
            <a:r>
              <a:rPr lang="en-GB" dirty="0"/>
              <a:t>: (optional) A short textual description of the item (visible in overview pages)</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featured</a:t>
            </a:r>
            <a:r>
              <a:rPr lang="en-GB" dirty="0"/>
              <a:t>: (optional, default "true") If you set this to false, the item will not be visible in the radar quadrants but still be available in the overview.</a:t>
            </a:r>
          </a:p>
          <a:p>
            <a:r>
              <a:rPr lang="en-GB" b="1" dirty="0" err="1"/>
              <a:t>relatedTo</a:t>
            </a:r>
            <a:r>
              <a:rPr lang="en-GB" b="1" dirty="0"/>
              <a:t>: </a:t>
            </a:r>
            <a:r>
              <a:rPr lang="en-GB" dirty="0"/>
              <a:t>relates to another technology (use the id of the other technology)</a:t>
            </a:r>
            <a:endParaRPr lang="en-GB" b="1" dirty="0"/>
          </a:p>
          <a:p>
            <a:r>
              <a:rPr lang="en-GB" b="1" dirty="0" err="1"/>
              <a:t>alternativeTo</a:t>
            </a:r>
            <a:r>
              <a:rPr lang="en-GB" b="1" dirty="0"/>
              <a:t>: </a:t>
            </a:r>
            <a:r>
              <a:rPr lang="en-GB" dirty="0"/>
              <a:t>alternative to another technology (use the id of the other technology)</a:t>
            </a:r>
            <a:endParaRPr lang="en-GB" b="1" dirty="0"/>
          </a:p>
          <a:p>
            <a:r>
              <a:rPr lang="en-GB" b="1" dirty="0" err="1"/>
              <a:t>skillsNeeded</a:t>
            </a:r>
            <a:r>
              <a:rPr lang="en-GB" b="1" dirty="0"/>
              <a:t>: </a:t>
            </a:r>
            <a:r>
              <a:rPr lang="en-GB" dirty="0"/>
              <a:t>the skills needed for this technology (use the id of the skill system to refer to the skill)</a:t>
            </a:r>
            <a:r>
              <a:rPr lang="en-GB" dirty="0">
                <a:solidFill>
                  <a:schemeClr val="tx1"/>
                </a:solidFill>
                <a:latin typeface="Courier New" panose="02070309020205020404" pitchFamily="49" charset="0"/>
                <a:cs typeface="Courier New" panose="02070309020205020404" pitchFamily="49" charset="0"/>
              </a:rPr>
              <a:t> </a:t>
            </a:r>
            <a:endParaRPr lang="en-GB" sz="1600" dirty="0">
              <a:solidFill>
                <a:schemeClr val="tx1"/>
              </a:solidFill>
              <a:latin typeface="Courier New" panose="02070309020205020404" pitchFamily="49" charset="0"/>
              <a:cs typeface="Courier New" panose="02070309020205020404" pitchFamily="49" charset="0"/>
            </a:endParaRPr>
          </a:p>
          <a:p>
            <a:r>
              <a:rPr lang="en-GB" b="1" dirty="0" err="1"/>
              <a:t>supportsTvdBB</a:t>
            </a:r>
            <a:r>
              <a:rPr lang="en-GB" dirty="0"/>
              <a:t>: used to implement/deliver the Trivadis Building Blocks</a:t>
            </a:r>
          </a:p>
          <a:p>
            <a:r>
              <a:rPr lang="en-GB" sz="1500" b="1" dirty="0"/>
              <a:t>status:  </a:t>
            </a:r>
            <a:r>
              <a:rPr lang="en-GB" sz="1500" dirty="0"/>
              <a:t>status of the technology item. One of </a:t>
            </a:r>
            <a:r>
              <a:rPr lang="en-GB" sz="1500" dirty="0" err="1">
                <a:latin typeface="Courier New" panose="02070309020205020404" pitchFamily="49" charset="0"/>
                <a:cs typeface="Courier New" panose="02070309020205020404" pitchFamily="49" charset="0"/>
              </a:rPr>
              <a:t>draft,proposed,rejected,accepted,deprecated</a:t>
            </a:r>
            <a:endParaRPr lang="en-GB" sz="1500" b="1" dirty="0">
              <a:latin typeface="Courier New" panose="02070309020205020404" pitchFamily="49" charset="0"/>
              <a:cs typeface="Courier New" panose="02070309020205020404" pitchFamily="49" charset="0"/>
            </a:endParaRPr>
          </a:p>
          <a:p>
            <a:r>
              <a:rPr lang="en-GB" b="1" dirty="0"/>
              <a:t>owners:</a:t>
            </a:r>
            <a:r>
              <a:rPr lang="en-GB" dirty="0"/>
              <a:t>  the owner(s) of the technology, use the Trivadis employee abbreviations</a:t>
            </a:r>
          </a:p>
          <a:p>
            <a:pPr marL="0" indent="0">
              <a:buNone/>
            </a:pPr>
            <a:endParaRPr lang="en-GB" dirty="0"/>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(IV)</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r>
              <a:rPr lang="en-GB" dirty="0"/>
              <a:t>When finished, check-in the new file into GitHub and after a few minutes, it should be updated</a:t>
            </a:r>
            <a:endParaRPr lang="en-US" dirty="0"/>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DE8E-2ADB-024E-B82E-6A84DA2CD46C}"/>
              </a:ext>
            </a:extLst>
          </p:cNvPr>
          <p:cNvSpPr>
            <a:spLocks noGrp="1"/>
          </p:cNvSpPr>
          <p:nvPr>
            <p:ph type="title"/>
          </p:nvPr>
        </p:nvSpPr>
        <p:spPr/>
        <p:txBody>
          <a:bodyPr/>
          <a:lstStyle/>
          <a:p>
            <a:r>
              <a:rPr lang="en-CH" dirty="0"/>
              <a:t>Deployment of Tech Radar</a:t>
            </a:r>
          </a:p>
        </p:txBody>
      </p:sp>
      <p:sp>
        <p:nvSpPr>
          <p:cNvPr id="3" name="Text Placeholder 2">
            <a:extLst>
              <a:ext uri="{FF2B5EF4-FFF2-40B4-BE49-F238E27FC236}">
                <a16:creationId xmlns:a16="http://schemas.microsoft.com/office/drawing/2014/main" id="{2F70047E-E9F8-D243-A49D-B29C68690399}"/>
              </a:ext>
            </a:extLst>
          </p:cNvPr>
          <p:cNvSpPr>
            <a:spLocks noGrp="1"/>
          </p:cNvSpPr>
          <p:nvPr>
            <p:ph type="body" sz="quarter" idx="13"/>
          </p:nvPr>
        </p:nvSpPr>
        <p:spPr/>
        <p:txBody>
          <a:bodyPr/>
          <a:lstStyle/>
          <a:p>
            <a:r>
              <a:rPr lang="en-CH" dirty="0"/>
              <a:t>Deployed on AWS Lightsail</a:t>
            </a:r>
          </a:p>
          <a:p>
            <a:pPr lvl="1"/>
            <a:r>
              <a:rPr lang="en-US" dirty="0"/>
              <a:t>Stable: </a:t>
            </a:r>
            <a:r>
              <a:rPr lang="en-US" dirty="0">
                <a:hlinkClick r:id="rId2"/>
              </a:rPr>
              <a:t>http://3.122.200.138:28540/techradar</a:t>
            </a:r>
            <a:r>
              <a:rPr lang="en-US">
                <a:hlinkClick r:id="rId2"/>
              </a:rPr>
              <a:t>/</a:t>
            </a:r>
            <a:endParaRPr lang="en-CH" dirty="0"/>
          </a:p>
          <a:p>
            <a:pPr lvl="1"/>
            <a:r>
              <a:rPr lang="en-US" dirty="0"/>
              <a:t>Preview: </a:t>
            </a:r>
            <a:r>
              <a:rPr lang="en-US" dirty="0">
                <a:hlinkClick r:id="rId2"/>
              </a:rPr>
              <a:t>http://3.122.200.138:28540/techradar/</a:t>
            </a:r>
            <a:endParaRPr lang="en-US" dirty="0"/>
          </a:p>
          <a:p>
            <a:pPr lvl="1"/>
            <a:endParaRPr lang="en-CH" dirty="0"/>
          </a:p>
          <a:p>
            <a:endParaRPr lang="en-CH" dirty="0"/>
          </a:p>
          <a:p>
            <a:endParaRPr lang="en-CH" dirty="0"/>
          </a:p>
        </p:txBody>
      </p:sp>
    </p:spTree>
    <p:extLst>
      <p:ext uri="{BB962C8B-B14F-4D97-AF65-F5344CB8AC3E}">
        <p14:creationId xmlns:p14="http://schemas.microsoft.com/office/powerpoint/2010/main" val="57552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3" name="Text Placeholder 2">
            <a:extLst>
              <a:ext uri="{FF2B5EF4-FFF2-40B4-BE49-F238E27FC236}">
                <a16:creationId xmlns:a16="http://schemas.microsoft.com/office/drawing/2014/main" id="{CA282A77-B355-5C45-9D06-9A2EA5140161}"/>
              </a:ext>
            </a:extLst>
          </p:cNvPr>
          <p:cNvSpPr>
            <a:spLocks noGrp="1"/>
          </p:cNvSpPr>
          <p:nvPr>
            <p:ph type="body" sz="quarter" idx="13"/>
          </p:nvPr>
        </p:nvSpPr>
        <p:spPr/>
        <p:txBody>
          <a:bodyPr/>
          <a:lstStyle/>
          <a:p>
            <a:pPr marL="457200" lvl="1" indent="0">
              <a:buNone/>
            </a:pPr>
            <a:r>
              <a:rPr lang="en-GB" b="1" dirty="0"/>
              <a:t>O</a:t>
            </a:r>
            <a:r>
              <a:rPr lang="en-CH" b="1" dirty="0"/>
              <a:t>ne base of Technology Radar</a:t>
            </a:r>
            <a:r>
              <a:rPr lang="en-CH" dirty="0"/>
              <a:t>			</a:t>
            </a:r>
            <a:r>
              <a:rPr lang="en-CH" b="1" dirty="0"/>
              <a:t>Many Technology Radars</a:t>
            </a:r>
          </a:p>
          <a:p>
            <a:endParaRPr lang="en-CH" dirty="0"/>
          </a:p>
          <a:p>
            <a:endParaRPr lang="en-CH" dirty="0"/>
          </a:p>
          <a:p>
            <a:endParaRPr lang="en-CH" dirty="0"/>
          </a:p>
          <a:p>
            <a:endParaRPr lang="en-CH" dirty="0"/>
          </a:p>
          <a:p>
            <a:endParaRPr lang="en-CH" dirty="0"/>
          </a:p>
          <a:p>
            <a:endParaRPr lang="en-CH" dirty="0"/>
          </a:p>
          <a:p>
            <a:endParaRPr lang="en-CH" dirty="0"/>
          </a:p>
          <a:p>
            <a:pPr marL="0" indent="0">
              <a:buNone/>
            </a:pPr>
            <a:endParaRPr lang="en-CH" dirty="0"/>
          </a:p>
          <a:p>
            <a:r>
              <a:rPr lang="en-CH" dirty="0"/>
              <a:t>Currently we are only working on one global Trivadis wide radar</a:t>
            </a:r>
          </a:p>
          <a:p>
            <a:r>
              <a:rPr lang="en-GB" dirty="0"/>
              <a:t>B</a:t>
            </a:r>
            <a:r>
              <a:rPr lang="en-CH" dirty="0"/>
              <a:t>y using additional metadata we can later add different views onto the radar</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501162"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689098"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1935407"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3DE8-CD4B-0240-98D8-64108C78E9BE}"/>
              </a:ext>
            </a:extLst>
          </p:cNvPr>
          <p:cNvSpPr>
            <a:spLocks noGrp="1"/>
          </p:cNvSpPr>
          <p:nvPr>
            <p:ph type="title"/>
          </p:nvPr>
        </p:nvSpPr>
        <p:spPr/>
        <p:txBody>
          <a:bodyPr/>
          <a:lstStyle/>
          <a:p>
            <a:r>
              <a:rPr lang="en-US" dirty="0"/>
              <a:t>Tasks – Workshop January 2021</a:t>
            </a:r>
          </a:p>
        </p:txBody>
      </p:sp>
      <p:sp>
        <p:nvSpPr>
          <p:cNvPr id="3" name="Text Placeholder 2">
            <a:extLst>
              <a:ext uri="{FF2B5EF4-FFF2-40B4-BE49-F238E27FC236}">
                <a16:creationId xmlns:a16="http://schemas.microsoft.com/office/drawing/2014/main" id="{FE89ECCF-7533-0E4F-A72D-BE126F08DFB2}"/>
              </a:ext>
            </a:extLst>
          </p:cNvPr>
          <p:cNvSpPr>
            <a:spLocks noGrp="1"/>
          </p:cNvSpPr>
          <p:nvPr>
            <p:ph type="body" sz="quarter" idx="13"/>
          </p:nvPr>
        </p:nvSpPr>
        <p:spPr/>
        <p:txBody>
          <a:bodyPr>
            <a:normAutofit fontScale="70000" lnSpcReduction="20000"/>
          </a:bodyPr>
          <a:lstStyle/>
          <a:p>
            <a:pPr marL="342900" indent="-342900">
              <a:buFont typeface="+mj-lt"/>
              <a:buAutoNum type="arabicPeriod"/>
            </a:pPr>
            <a:r>
              <a:rPr lang="en-US" dirty="0"/>
              <a:t>Do you want us to build and maintain such a technology radar for Trivadis?</a:t>
            </a:r>
          </a:p>
          <a:p>
            <a:pPr marL="342900" indent="-342900">
              <a:buFont typeface="+mj-lt"/>
              <a:buAutoNum type="arabicPeriod"/>
            </a:pPr>
            <a:endParaRPr lang="en-US" dirty="0"/>
          </a:p>
          <a:p>
            <a:pPr marL="342900" indent="-342900">
              <a:buFont typeface="+mj-lt"/>
              <a:buAutoNum type="arabicPeriod"/>
            </a:pPr>
            <a:r>
              <a:rPr lang="en-US" dirty="0"/>
              <a:t>How often should we update it? Quarterly, every half year?</a:t>
            </a:r>
          </a:p>
          <a:p>
            <a:pPr marL="342900" indent="-342900">
              <a:buFont typeface="+mj-lt"/>
              <a:buAutoNum type="arabicPeriod"/>
            </a:pPr>
            <a:endParaRPr lang="en-US" dirty="0"/>
          </a:p>
          <a:p>
            <a:pPr marL="342900" indent="-342900">
              <a:buFont typeface="+mj-lt"/>
              <a:buAutoNum type="arabicPeriod"/>
            </a:pPr>
            <a:r>
              <a:rPr lang="en-US" dirty="0"/>
              <a:t>Are the quadrants the one one we want? Should we replace one by another? Should be get rid of the </a:t>
            </a:r>
            <a:r>
              <a:rPr lang="en-GB" dirty="0">
                <a:latin typeface="Courier New" panose="02070309020205020404" pitchFamily="49" charset="0"/>
                <a:cs typeface="Courier New" panose="02070309020205020404" pitchFamily="49" charset="0"/>
              </a:rPr>
              <a:t>architecture-methods-and-patterns </a:t>
            </a:r>
            <a:r>
              <a:rPr lang="en-GB" dirty="0"/>
              <a:t>quadrant</a:t>
            </a:r>
          </a:p>
          <a:p>
            <a:pPr marL="342900" indent="-342900">
              <a:buFont typeface="+mj-lt"/>
              <a:buAutoNum type="arabicPeriod"/>
            </a:pPr>
            <a:endParaRPr lang="en-US" dirty="0"/>
          </a:p>
          <a:p>
            <a:pPr marL="342900" indent="-342900">
              <a:buFont typeface="+mj-lt"/>
              <a:buAutoNum type="arabicPeriod"/>
            </a:pPr>
            <a:r>
              <a:rPr lang="en-US" dirty="0"/>
              <a:t>Do we need multiple (layered) Tech Radars? i.e. to handle cloud technologies</a:t>
            </a:r>
          </a:p>
          <a:p>
            <a:pPr marL="342900" indent="-342900">
              <a:buFont typeface="+mj-lt"/>
              <a:buAutoNum type="arabicPeriod"/>
            </a:pPr>
            <a:endParaRPr lang="en-US" dirty="0"/>
          </a:p>
          <a:p>
            <a:pPr marL="342900" indent="-342900">
              <a:buFont typeface="+mj-lt"/>
              <a:buAutoNum type="arabicPeriod"/>
            </a:pPr>
            <a:r>
              <a:rPr lang="en-US" dirty="0"/>
              <a:t>Should the Technology Radar be internal or external?</a:t>
            </a:r>
          </a:p>
          <a:p>
            <a:pPr marL="342900" indent="-342900">
              <a:buFont typeface="+mj-lt"/>
              <a:buAutoNum type="arabicPeriod"/>
            </a:pPr>
            <a:endParaRPr lang="en-US" dirty="0"/>
          </a:p>
          <a:p>
            <a:pPr marL="342900" indent="-342900">
              <a:buFont typeface="+mj-lt"/>
              <a:buAutoNum type="arabicPeriod"/>
            </a:pPr>
            <a:r>
              <a:rPr lang="en-US" dirty="0"/>
              <a:t>What extra metadata do we want to maintain?</a:t>
            </a:r>
          </a:p>
          <a:p>
            <a:pPr marL="342900" indent="-342900">
              <a:buFont typeface="+mj-lt"/>
              <a:buAutoNum type="arabicPeriod"/>
            </a:pPr>
            <a:endParaRPr lang="en-US" dirty="0"/>
          </a:p>
          <a:p>
            <a:pPr marL="342900" indent="-342900">
              <a:buFont typeface="+mj-lt"/>
              <a:buAutoNum type="arabicPeriod"/>
            </a:pPr>
            <a:r>
              <a:rPr lang="en-US" dirty="0"/>
              <a:t>What technologies are missing? </a:t>
            </a:r>
          </a:p>
          <a:p>
            <a:pPr marL="342900" indent="-342900">
              <a:buFont typeface="+mj-lt"/>
              <a:buAutoNum type="arabicPeriod"/>
            </a:pPr>
            <a:endParaRPr lang="en-US" dirty="0"/>
          </a:p>
          <a:p>
            <a:pPr marL="342900" indent="-342900">
              <a:buFont typeface="+mj-lt"/>
              <a:buAutoNum type="arabicPeriod"/>
            </a:pPr>
            <a:r>
              <a:rPr lang="en-US" dirty="0"/>
              <a:t>Use the time to update existing technology items and add new one if necessary</a:t>
            </a:r>
          </a:p>
        </p:txBody>
      </p:sp>
    </p:spTree>
    <p:extLst>
      <p:ext uri="{BB962C8B-B14F-4D97-AF65-F5344CB8AC3E}">
        <p14:creationId xmlns:p14="http://schemas.microsoft.com/office/powerpoint/2010/main" val="352501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6E35-3A07-5143-9EFB-E3A6657E2AB5}"/>
              </a:ext>
            </a:extLst>
          </p:cNvPr>
          <p:cNvSpPr>
            <a:spLocks noGrp="1"/>
          </p:cNvSpPr>
          <p:nvPr>
            <p:ph type="title"/>
          </p:nvPr>
        </p:nvSpPr>
        <p:spPr/>
        <p:txBody>
          <a:bodyPr/>
          <a:lstStyle/>
          <a:p>
            <a:r>
              <a:rPr lang="en-CH" dirty="0"/>
              <a:t>Validation</a:t>
            </a:r>
          </a:p>
        </p:txBody>
      </p:sp>
      <p:sp>
        <p:nvSpPr>
          <p:cNvPr id="3" name="Text Placeholder 2">
            <a:extLst>
              <a:ext uri="{FF2B5EF4-FFF2-40B4-BE49-F238E27FC236}">
                <a16:creationId xmlns:a16="http://schemas.microsoft.com/office/drawing/2014/main" id="{05BAA1AB-0D5D-4949-AACC-E0DD94DAA2B4}"/>
              </a:ext>
            </a:extLst>
          </p:cNvPr>
          <p:cNvSpPr>
            <a:spLocks noGrp="1"/>
          </p:cNvSpPr>
          <p:nvPr>
            <p:ph type="body" sz="quarter" idx="13"/>
          </p:nvPr>
        </p:nvSpPr>
        <p:spPr/>
        <p:txBody>
          <a:bodyPr/>
          <a:lstStyle/>
          <a:p>
            <a:r>
              <a:rPr lang="en-GB" dirty="0">
                <a:hlinkClick r:id="rId2"/>
              </a:rPr>
              <a:t>https://www.npmjs.com/package/mwks-jsonlint</a:t>
            </a:r>
            <a:endParaRPr lang="en-GB" dirty="0"/>
          </a:p>
          <a:p>
            <a:r>
              <a:rPr lang="en-GB" dirty="0">
                <a:hlinkClick r:id="rId3"/>
              </a:rPr>
              <a:t>https://www.npmjs.com/package/yaml-front-matter</a:t>
            </a:r>
            <a:endParaRPr lang="en-GB" dirty="0"/>
          </a:p>
          <a:p>
            <a:endParaRPr lang="en-GB" dirty="0"/>
          </a:p>
          <a:p>
            <a:r>
              <a:rPr lang="en-GB" dirty="0">
                <a:hlinkClick r:id="rId4"/>
              </a:rPr>
              <a:t>https://www.npmjs.com/package/frontmatter-validator</a:t>
            </a:r>
            <a:endParaRPr lang="en-GB" dirty="0"/>
          </a:p>
          <a:p>
            <a:endParaRPr lang="en-CH" dirty="0"/>
          </a:p>
        </p:txBody>
      </p:sp>
    </p:spTree>
    <p:extLst>
      <p:ext uri="{BB962C8B-B14F-4D97-AF65-F5344CB8AC3E}">
        <p14:creationId xmlns:p14="http://schemas.microsoft.com/office/powerpoint/2010/main" val="783191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16420</TotalTime>
  <Words>1098</Words>
  <Application>Microsoft Macintosh PowerPoint</Application>
  <PresentationFormat>On-screen Show (16:9)</PresentationFormat>
  <Paragraphs>121</Paragraphs>
  <Slides>23</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Maintaining the Technology Radar (IV)</vt:lpstr>
      <vt:lpstr>Deployment of Tech Radar</vt:lpstr>
      <vt:lpstr>Do we have one global radar or many subject based?</vt:lpstr>
      <vt:lpstr>Tech Radar in context</vt:lpstr>
      <vt:lpstr>Tasks – Workshop January 2021</vt:lpstr>
      <vt:lpstr>Validation</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1629</cp:revision>
  <cp:lastPrinted>2020-04-22T11:51:55Z</cp:lastPrinted>
  <dcterms:created xsi:type="dcterms:W3CDTF">2017-10-30T14:31:32Z</dcterms:created>
  <dcterms:modified xsi:type="dcterms:W3CDTF">2021-04-15T07:10:51Z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